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59" r:id="rId8"/>
    <p:sldId id="260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80" d="100"/>
          <a:sy n="8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>
            <a:lvl1pPr>
              <a:defRPr sz="1800"/>
            </a:lvl1pPr>
          </a:lstStyle>
          <a:p>
            <a:r>
              <a:rPr lang="hu-HU" sz="2000" dirty="0" smtClean="0"/>
              <a:t>A mű főszereplője</a:t>
            </a:r>
          </a:p>
          <a:p>
            <a:r>
              <a:rPr lang="hu-HU" sz="2000" dirty="0" smtClean="0"/>
              <a:t>A boldogságot keresi,és Tündérhonba vágyódik</a:t>
            </a:r>
          </a:p>
          <a:p>
            <a:r>
              <a:rPr lang="hu-HU" sz="2000" dirty="0" smtClean="0"/>
              <a:t>Nemcsak a saját boldogságát,hanem az emberekét is keresi</a:t>
            </a:r>
          </a:p>
          <a:p>
            <a:r>
              <a:rPr lang="hu-HU" sz="2000" dirty="0" smtClean="0"/>
              <a:t>Álmai teljességéhez képest értéktelennek találja a vándorok ajánlatát</a:t>
            </a:r>
          </a:p>
          <a:p>
            <a:r>
              <a:rPr lang="hu-HU" sz="2000" dirty="0" smtClean="0"/>
              <a:t>A végén már úgy dönt,hogy kivonul az emberi társadalomból</a:t>
            </a:r>
          </a:p>
          <a:p>
            <a:r>
              <a:rPr lang="hu-HU" sz="2000" dirty="0" smtClean="0"/>
              <a:t>A magányt választja utolsó mentsváraként</a:t>
            </a:r>
          </a:p>
          <a:p>
            <a:r>
              <a:rPr lang="hu-HU" sz="2000" dirty="0" smtClean="0"/>
              <a:t>Tragikus eszmefuttatása</a:t>
            </a:r>
          </a:p>
          <a:p>
            <a:r>
              <a:rPr lang="hu-HU" sz="2000" dirty="0" smtClean="0"/>
              <a:t>A megoldás az eszményinek kibékülése a valóval</a:t>
            </a:r>
          </a:p>
          <a:p>
            <a:r>
              <a:rPr lang="hu-HU" sz="2000" dirty="0" smtClean="0"/>
              <a:t>Nem juthat el Tündérhonba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>
          <a:xfrm>
            <a:off x="0" y="1052736"/>
            <a:ext cx="533400" cy="244476"/>
          </a:xfrm>
        </p:spPr>
        <p:txBody>
          <a:bodyPr rtlCol="0"/>
          <a:lstStyle/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dirty="0" smtClean="0"/>
              <a:t>Csongor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dirty="0" smtClean="0"/>
              <a:t>Tünde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40631C-80E3-4633-A087-20AFBF50CB65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DE32C2-469C-47D5-9654-8B56A1E0402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321024" y="4038600"/>
            <a:ext cx="6787480" cy="1828800"/>
          </a:xfrm>
        </p:spPr>
        <p:txBody>
          <a:bodyPr/>
          <a:lstStyle/>
          <a:p>
            <a:pPr algn="ctr"/>
            <a:r>
              <a:rPr lang="hu-HU" smtClean="0"/>
              <a:t>Nemzeti színháztörténeti </a:t>
            </a:r>
            <a:r>
              <a:rPr lang="hu-HU" dirty="0" smtClean="0"/>
              <a:t>vetélkedő - I. Forduló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Four</a:t>
            </a:r>
            <a:r>
              <a:rPr lang="hu-HU" dirty="0" smtClean="0"/>
              <a:t> </a:t>
            </a:r>
            <a:r>
              <a:rPr lang="hu-HU" dirty="0" err="1" smtClean="0"/>
              <a:t>girls</a:t>
            </a:r>
            <a:endParaRPr lang="hu-HU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Színháztörténet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820472" cy="5229200"/>
          </a:xfrm>
        </p:spPr>
        <p:txBody>
          <a:bodyPr>
            <a:no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t</a:t>
            </a:r>
            <a:r>
              <a:rPr lang="hu-HU" sz="2400" dirty="0" smtClean="0"/>
              <a:t>öbb </a:t>
            </a:r>
            <a:r>
              <a:rPr lang="hu-HU" sz="2400" dirty="0" smtClean="0"/>
              <a:t>mint 150 éve működik Magyarországon a Nemzeti Színház, e hosszú időszak alatt számos épület adott otthont az intézmény mindenkori társulatának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a</a:t>
            </a:r>
            <a:r>
              <a:rPr lang="hu-HU" sz="2400" dirty="0" smtClean="0"/>
              <a:t> </a:t>
            </a:r>
            <a:r>
              <a:rPr lang="hu-HU" sz="2400" dirty="0" smtClean="0"/>
              <a:t>Nemzeti Színházat először </a:t>
            </a:r>
            <a:br>
              <a:rPr lang="hu-HU" sz="2400" dirty="0" smtClean="0"/>
            </a:br>
            <a:r>
              <a:rPr lang="hu-HU" sz="2400" dirty="0" smtClean="0"/>
              <a:t>gróf Széchenyi István álmodta </a:t>
            </a:r>
            <a:br>
              <a:rPr lang="hu-HU" sz="2400" dirty="0" smtClean="0"/>
            </a:br>
            <a:r>
              <a:rPr lang="hu-HU" sz="2400" dirty="0" smtClean="0"/>
              <a:t>meg a Duna partjára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1837. augusztus 22-én nyitották </a:t>
            </a:r>
            <a:br>
              <a:rPr lang="hu-HU" sz="2400" dirty="0" smtClean="0"/>
            </a:br>
            <a:r>
              <a:rPr lang="hu-HU" sz="2400" dirty="0" smtClean="0"/>
              <a:t>meg Pesti Magyar Színház néven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1840-ben a Pest vármegye által </a:t>
            </a:r>
            <a:br>
              <a:rPr lang="hu-HU" sz="2400" dirty="0" smtClean="0"/>
            </a:br>
            <a:r>
              <a:rPr lang="hu-HU" sz="2400" dirty="0" smtClean="0"/>
              <a:t>fenntartott színház országos intézmény lett, és Nemzeti Színház néven működött tovább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1875-ben a színházépületet átalakították, és kibővítették, 1908 nyarán azonban bezárták, tűz- és életveszélyesnek nyilvánították</a:t>
            </a:r>
          </a:p>
          <a:p>
            <a:endParaRPr lang="hu-HU" sz="2400" dirty="0"/>
          </a:p>
        </p:txBody>
      </p:sp>
      <p:pic>
        <p:nvPicPr>
          <p:cNvPr id="5" name="Kép 4" descr="Nemzeti_szinhaz_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276872"/>
            <a:ext cx="3906313" cy="26311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zövegdoboz 5"/>
          <p:cNvSpPr txBox="1"/>
          <p:nvPr/>
        </p:nvSpPr>
        <p:spPr>
          <a:xfrm>
            <a:off x="5004048" y="226758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Nemzeti színház első épülete</a:t>
            </a:r>
            <a:endParaRPr lang="hu-H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892480" cy="5301208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a</a:t>
            </a:r>
            <a:r>
              <a:rPr lang="hu-HU" sz="2400" dirty="0" smtClean="0"/>
              <a:t>z </a:t>
            </a:r>
            <a:r>
              <a:rPr lang="hu-HU" sz="2400" dirty="0" smtClean="0"/>
              <a:t>épületet, amely a Rákóczi út és a Múzeum körút sarkán állt, 1913-ban lebontották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a</a:t>
            </a:r>
            <a:r>
              <a:rPr lang="hu-HU" sz="2400" dirty="0" smtClean="0"/>
              <a:t> </a:t>
            </a:r>
            <a:r>
              <a:rPr lang="hu-HU" sz="2400" dirty="0" smtClean="0"/>
              <a:t>társulat számára a Blaha Lujza téren </a:t>
            </a:r>
            <a:br>
              <a:rPr lang="hu-HU" sz="2400" dirty="0" smtClean="0"/>
            </a:br>
            <a:r>
              <a:rPr lang="hu-HU" sz="2400" dirty="0" smtClean="0"/>
              <a:t>álló Népszínház épületét bérelték ki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a</a:t>
            </a:r>
            <a:r>
              <a:rPr lang="hu-HU" sz="2400" dirty="0" smtClean="0"/>
              <a:t>z </a:t>
            </a:r>
            <a:r>
              <a:rPr lang="hu-HU" sz="2400" dirty="0" smtClean="0"/>
              <a:t>épület lebontásáról 1963-ban a </a:t>
            </a:r>
            <a:br>
              <a:rPr lang="hu-HU" sz="2400" dirty="0" smtClean="0"/>
            </a:br>
            <a:r>
              <a:rPr lang="hu-HU" sz="2400" dirty="0" smtClean="0"/>
              <a:t>metró építésére hivatkozva döntöttek</a:t>
            </a:r>
            <a:br>
              <a:rPr lang="hu-HU" sz="2400" dirty="0" smtClean="0"/>
            </a:br>
            <a:r>
              <a:rPr lang="hu-HU" sz="2400" dirty="0" smtClean="0"/>
              <a:t>(az épülő metró - állítólag - statikailag</a:t>
            </a:r>
            <a:br>
              <a:rPr lang="hu-HU" sz="2400" dirty="0" smtClean="0"/>
            </a:br>
            <a:r>
              <a:rPr lang="hu-HU" sz="2400" dirty="0" smtClean="0"/>
              <a:t> meggyöngítette 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a</a:t>
            </a:r>
            <a:r>
              <a:rPr lang="hu-HU" sz="2400" dirty="0" smtClean="0"/>
              <a:t> </a:t>
            </a:r>
            <a:r>
              <a:rPr lang="hu-HU" sz="2400" dirty="0" smtClean="0"/>
              <a:t>színház 1964-ig itt működött, majd </a:t>
            </a:r>
            <a:br>
              <a:rPr lang="hu-HU" sz="2400" dirty="0" smtClean="0"/>
            </a:br>
            <a:r>
              <a:rPr lang="hu-HU" sz="2400" dirty="0" smtClean="0"/>
              <a:t>1965. április 23-án az épületet </a:t>
            </a:r>
            <a:br>
              <a:rPr lang="hu-HU" sz="2400" dirty="0" smtClean="0"/>
            </a:br>
            <a:r>
              <a:rPr lang="hu-HU" sz="2400" dirty="0" smtClean="0"/>
              <a:t>felrobbantották.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1964-ben a teátrum társulata átköltözött </a:t>
            </a:r>
            <a:br>
              <a:rPr lang="hu-HU" sz="2400" dirty="0" smtClean="0"/>
            </a:br>
            <a:r>
              <a:rPr lang="hu-HU" sz="2400" dirty="0" smtClean="0"/>
              <a:t>a mai Thália Színház épületébe</a:t>
            </a:r>
          </a:p>
        </p:txBody>
      </p:sp>
      <p:pic>
        <p:nvPicPr>
          <p:cNvPr id="4" name="Kép 3" descr="Nemzeti_Színhá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2519" y="1988840"/>
            <a:ext cx="3431969" cy="2398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zövegdoboz 4"/>
          <p:cNvSpPr txBox="1"/>
          <p:nvPr/>
        </p:nvSpPr>
        <p:spPr>
          <a:xfrm>
            <a:off x="5508104" y="1907540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Blaha Lujza téri épület, 20. sz. eleje</a:t>
            </a:r>
            <a:endParaRPr lang="hu-HU" dirty="0"/>
          </a:p>
        </p:txBody>
      </p:sp>
      <p:pic>
        <p:nvPicPr>
          <p:cNvPr id="6" name="Kép 5" descr="nemzeti_szinhaz_bonta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2982" y="4562739"/>
            <a:ext cx="2957490" cy="21786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13440" cy="44958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k</a:t>
            </a:r>
            <a:r>
              <a:rPr lang="hu-HU" sz="2400" dirty="0" smtClean="0"/>
              <a:t>ét </a:t>
            </a:r>
            <a:r>
              <a:rPr lang="hu-HU" sz="2400" dirty="0" smtClean="0"/>
              <a:t>évvel később pedig a volt Magyar Színház épületébe, egy hosszúra nyúlt átmeneti időre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a</a:t>
            </a:r>
            <a:r>
              <a:rPr lang="hu-HU" sz="2400" dirty="0" smtClean="0"/>
              <a:t> </a:t>
            </a:r>
            <a:r>
              <a:rPr lang="hu-HU" sz="2400" dirty="0" smtClean="0"/>
              <a:t>teátrum 2000. szeptember elsejéig, a Duna parti építkezés megkezdéséig viselte a Nemzeti Színház nevet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400" dirty="0" smtClean="0"/>
              <a:t>a</a:t>
            </a:r>
            <a:r>
              <a:rPr lang="hu-HU" sz="2400" dirty="0" smtClean="0"/>
              <a:t>z </a:t>
            </a:r>
            <a:r>
              <a:rPr lang="hu-HU" sz="2400" dirty="0" smtClean="0"/>
              <a:t>új Nemzeti Színház, a Duna partján, 2002. március 15-én nyitotta meg kapuit</a:t>
            </a:r>
            <a:endParaRPr lang="hu-HU" sz="2400" dirty="0"/>
          </a:p>
        </p:txBody>
      </p:sp>
      <p:pic>
        <p:nvPicPr>
          <p:cNvPr id="4" name="Kép 3" descr="uj_nemzeti_szinh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106" y="4017465"/>
            <a:ext cx="3631870" cy="27239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Kép 4" descr="800px-Budapest_Hungarian_National_Theatre_fron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05499" y="3942608"/>
            <a:ext cx="3770957" cy="2828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zövegdoboz 5"/>
          <p:cNvSpPr txBox="1"/>
          <p:nvPr/>
        </p:nvSpPr>
        <p:spPr>
          <a:xfrm>
            <a:off x="899592" y="40050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Új színház épülete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6084168" y="39237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Főhomlokzat </a:t>
            </a:r>
            <a:endParaRPr lang="hu-HU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Szerző: Sík Ferenc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66248" cy="5616624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hu-HU" sz="2000" dirty="0"/>
              <a:t>1931. március 25</a:t>
            </a:r>
            <a:r>
              <a:rPr lang="hu-HU" sz="2000" dirty="0" smtClean="0"/>
              <a:t>.-én Békéscsabán született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000" dirty="0" smtClean="0"/>
              <a:t>a </a:t>
            </a:r>
            <a:r>
              <a:rPr lang="hu-HU" sz="2000" dirty="0"/>
              <a:t>XX. század második felének meghatározó </a:t>
            </a:r>
            <a:r>
              <a:rPr lang="hu-HU" sz="2000" dirty="0" smtClean="0"/>
              <a:t>színházi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smtClean="0"/>
              <a:t>rendezője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000" dirty="0"/>
              <a:t>s</a:t>
            </a:r>
            <a:r>
              <a:rPr lang="hu-HU" sz="2000" dirty="0" smtClean="0"/>
              <a:t>zínházi </a:t>
            </a:r>
            <a:r>
              <a:rPr lang="hu-HU" sz="2000" dirty="0"/>
              <a:t>pályafutása három fontos </a:t>
            </a:r>
            <a:r>
              <a:rPr lang="hu-HU" sz="2000" dirty="0" smtClean="0"/>
              <a:t>egységre tagolódik</a:t>
            </a:r>
            <a:r>
              <a:rPr lang="hu-HU" sz="2000" dirty="0"/>
              <a:t>;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Pécs</a:t>
            </a:r>
            <a:r>
              <a:rPr lang="hu-HU" sz="2000" dirty="0"/>
              <a:t>, Gyulai Várszínház, Nemzeti </a:t>
            </a:r>
            <a:r>
              <a:rPr lang="hu-HU" sz="2000" dirty="0" smtClean="0"/>
              <a:t>Színház</a:t>
            </a:r>
            <a:r>
              <a:rPr lang="hu-HU" sz="2000" b="1" dirty="0"/>
              <a:t> </a:t>
            </a:r>
            <a:endParaRPr lang="hu-HU" sz="2000" b="1" dirty="0" smtClean="0"/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000" dirty="0"/>
              <a:t>1973-94 között művészeti vezetője a Gyulai </a:t>
            </a:r>
            <a:r>
              <a:rPr lang="hu-HU" sz="2000" dirty="0" smtClean="0"/>
              <a:t>Várszínháznak 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000" dirty="0" smtClean="0"/>
              <a:t>1986-ban </a:t>
            </a:r>
            <a:r>
              <a:rPr lang="hu-HU" sz="2000" dirty="0"/>
              <a:t>két színháztörténeti jelentőségű bemutatót is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rendezett: - első: </a:t>
            </a:r>
            <a:r>
              <a:rPr lang="es-ES" sz="2000" dirty="0"/>
              <a:t>Sütő András Advent a </a:t>
            </a:r>
            <a:r>
              <a:rPr lang="es-ES" sz="2000" dirty="0" smtClean="0"/>
              <a:t>Hargitán-ja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       - második:</a:t>
            </a:r>
            <a:r>
              <a:rPr lang="hu-HU" sz="2000" b="1" dirty="0"/>
              <a:t> </a:t>
            </a:r>
            <a:r>
              <a:rPr lang="hu-HU" sz="2000" dirty="0"/>
              <a:t>Velencei kalmár</a:t>
            </a:r>
            <a:r>
              <a:rPr lang="hu-HU" sz="2000" dirty="0" smtClean="0"/>
              <a:t>	</a:t>
            </a:r>
            <a:endParaRPr lang="hu-HU" sz="2000" dirty="0"/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000" dirty="0" smtClean="0"/>
              <a:t>két </a:t>
            </a:r>
            <a:r>
              <a:rPr lang="hu-HU" sz="2000" dirty="0"/>
              <a:t>filmet </a:t>
            </a:r>
            <a:r>
              <a:rPr lang="hu-HU" sz="2000" dirty="0" smtClean="0"/>
              <a:t>is rendezett</a:t>
            </a:r>
            <a:r>
              <a:rPr lang="hu-HU" sz="2000" dirty="0"/>
              <a:t>: Nem élhetek muzsikaszó nélkül (1978</a:t>
            </a:r>
            <a:r>
              <a:rPr lang="hu-HU" sz="2000" dirty="0" smtClean="0"/>
              <a:t>)</a:t>
            </a:r>
            <a:br>
              <a:rPr lang="hu-HU" sz="2000" dirty="0" smtClean="0"/>
            </a:br>
            <a:r>
              <a:rPr lang="hu-HU" sz="2000" dirty="0" smtClean="0"/>
              <a:t>és </a:t>
            </a:r>
            <a:r>
              <a:rPr lang="hu-HU" sz="2000" dirty="0"/>
              <a:t>a televízióban Torta az égen (1984</a:t>
            </a:r>
            <a:r>
              <a:rPr lang="hu-HU" sz="2000" dirty="0" smtClean="0"/>
              <a:t>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000" dirty="0"/>
              <a:t>k</a:t>
            </a:r>
            <a:r>
              <a:rPr lang="hu-HU" sz="2000" dirty="0" smtClean="0"/>
              <a:t>itüntetései</a:t>
            </a:r>
            <a:r>
              <a:rPr lang="hu-HU" sz="2000" dirty="0"/>
              <a:t>: </a:t>
            </a:r>
            <a:br>
              <a:rPr lang="hu-HU" sz="2000" dirty="0"/>
            </a:br>
            <a:r>
              <a:rPr lang="hu-HU" sz="2000" dirty="0" smtClean="0"/>
              <a:t>	Jászai </a:t>
            </a:r>
            <a:r>
              <a:rPr lang="hu-HU" sz="2000" dirty="0"/>
              <a:t>Mari-díj 1970, </a:t>
            </a:r>
            <a:br>
              <a:rPr lang="hu-HU" sz="2000" dirty="0"/>
            </a:br>
            <a:r>
              <a:rPr lang="hu-HU" sz="2000" dirty="0" smtClean="0"/>
              <a:t>	Érdemes </a:t>
            </a:r>
            <a:r>
              <a:rPr lang="hu-HU" sz="2000" dirty="0"/>
              <a:t>művész 1975, </a:t>
            </a:r>
            <a:br>
              <a:rPr lang="hu-HU" sz="2000" dirty="0"/>
            </a:br>
            <a:r>
              <a:rPr lang="hu-HU" sz="2000" dirty="0" smtClean="0"/>
              <a:t>	Kiváló </a:t>
            </a:r>
            <a:r>
              <a:rPr lang="hu-HU" sz="2000" dirty="0"/>
              <a:t>művész 1985, </a:t>
            </a:r>
            <a:br>
              <a:rPr lang="hu-HU" sz="2000" dirty="0"/>
            </a:br>
            <a:r>
              <a:rPr lang="hu-HU" sz="2000" dirty="0" smtClean="0"/>
              <a:t>	Kossuth-díj </a:t>
            </a:r>
            <a:r>
              <a:rPr lang="hu-HU" sz="2000" dirty="0"/>
              <a:t>1994. </a:t>
            </a:r>
            <a:br>
              <a:rPr lang="hu-HU" sz="2000" dirty="0"/>
            </a:br>
            <a:r>
              <a:rPr lang="hu-HU" sz="2000" dirty="0" smtClean="0"/>
              <a:t>	A </a:t>
            </a:r>
            <a:r>
              <a:rPr lang="hu-HU" sz="2000" dirty="0"/>
              <a:t>Nemzeti Színház örökös tagja. </a:t>
            </a:r>
            <a:br>
              <a:rPr lang="hu-HU" sz="2000" dirty="0"/>
            </a:br>
            <a:r>
              <a:rPr lang="hu-HU" sz="2000" dirty="0" smtClean="0"/>
              <a:t>	Posztumusz</a:t>
            </a:r>
            <a:r>
              <a:rPr lang="hu-HU" sz="2000" dirty="0"/>
              <a:t>: Magyar Örökség-díj </a:t>
            </a:r>
            <a:r>
              <a:rPr lang="hu-HU" sz="2000" dirty="0" smtClean="0"/>
              <a:t>2006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2000" dirty="0" smtClean="0"/>
              <a:t>1995. január 16.-án elhunyt Budapesten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44824"/>
            <a:ext cx="2232248" cy="34670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3830177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869950"/>
          </a:xfrm>
        </p:spPr>
        <p:txBody>
          <a:bodyPr/>
          <a:lstStyle/>
          <a:p>
            <a:r>
              <a:rPr lang="hu-HU" dirty="0" smtClean="0"/>
              <a:t>Főszereplők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2"/>
          </p:nvPr>
        </p:nvSpPr>
        <p:spPr>
          <a:xfrm>
            <a:off x="609600" y="2276872"/>
            <a:ext cx="3886200" cy="4581128"/>
          </a:xfrm>
        </p:spPr>
        <p:txBody>
          <a:bodyPr>
            <a:normAutofit fontScale="92500" lnSpcReduction="10000"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hu-HU" dirty="0" smtClean="0"/>
              <a:t>a mű főszereplője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dirty="0" smtClean="0"/>
              <a:t>a boldogságot keresi,és Tündérhonba vágyódik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dirty="0" smtClean="0"/>
              <a:t>nemcsak a saját boldogságát,hanem az emberekét is keresi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dirty="0" smtClean="0"/>
              <a:t>az álmai </a:t>
            </a:r>
            <a:r>
              <a:rPr lang="hu-HU" dirty="0" smtClean="0"/>
              <a:t>teljességéhez képest értéktelennek találja a vándorok ajánlatát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dirty="0" smtClean="0"/>
              <a:t>a végén már úgy dönt,hogy kivonul az emberi társadalomból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dirty="0" smtClean="0"/>
              <a:t>a magányt választja utolsó mentsváraként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dirty="0" smtClean="0"/>
              <a:t>tragikus eszmefuttatása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dirty="0" smtClean="0"/>
              <a:t>a megoldás az eszményinek kibékülése a valóval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dirty="0" smtClean="0"/>
              <a:t>nem juthat el Tündérhonba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4800600" y="2276872"/>
            <a:ext cx="3886200" cy="458112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5000"/>
              </a:lnSpc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hu-HU" sz="3200" dirty="0" smtClean="0"/>
              <a:t>a </a:t>
            </a:r>
            <a:r>
              <a:rPr lang="hu-HU" sz="3200" dirty="0" smtClean="0"/>
              <a:t>mű főszereplője</a:t>
            </a:r>
          </a:p>
          <a:p>
            <a:pPr>
              <a:lnSpc>
                <a:spcPct val="125000"/>
              </a:lnSpc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hu-HU" sz="3200" dirty="0" smtClean="0"/>
              <a:t>tündérlány,földöntúli </a:t>
            </a:r>
            <a:r>
              <a:rPr lang="hu-HU" sz="3200" dirty="0" smtClean="0"/>
              <a:t>lény</a:t>
            </a:r>
          </a:p>
          <a:p>
            <a:pPr>
              <a:lnSpc>
                <a:spcPct val="125000"/>
              </a:lnSpc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hu-HU" sz="3200" dirty="0" smtClean="0"/>
              <a:t>ő </a:t>
            </a:r>
            <a:r>
              <a:rPr lang="hu-HU" sz="3200" dirty="0" smtClean="0"/>
              <a:t>maga a boldogság</a:t>
            </a:r>
          </a:p>
          <a:p>
            <a:pPr>
              <a:lnSpc>
                <a:spcPct val="125000"/>
              </a:lnSpc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hu-HU" sz="3200" dirty="0" smtClean="0"/>
              <a:t>ő </a:t>
            </a:r>
            <a:r>
              <a:rPr lang="hu-HU" sz="3200" dirty="0" smtClean="0"/>
              <a:t>ültette az aranyalmafát, hogy egymásra találhassanak Csongorral</a:t>
            </a:r>
          </a:p>
          <a:p>
            <a:pPr>
              <a:lnSpc>
                <a:spcPct val="125000"/>
              </a:lnSpc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hu-HU" sz="3200" dirty="0" smtClean="0"/>
              <a:t> Úgy mond le a halhatatlanságról,</a:t>
            </a:r>
            <a:br>
              <a:rPr lang="hu-HU" sz="3200" dirty="0" smtClean="0"/>
            </a:br>
            <a:r>
              <a:rPr lang="hu-HU" sz="3200" dirty="0" smtClean="0"/>
              <a:t>hogy nem tudja: vajon övé lesz-e a végén Csongor</a:t>
            </a:r>
          </a:p>
          <a:p>
            <a:pPr>
              <a:lnSpc>
                <a:spcPct val="125000"/>
              </a:lnSpc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hu-HU" sz="3200" dirty="0" smtClean="0"/>
              <a:t>Nagy kockázatot vállal,de a szerelembe vetett hite mindennél erősebb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"/>
          </p:nvPr>
        </p:nvSpPr>
        <p:spPr>
          <a:xfrm>
            <a:off x="611560" y="1556792"/>
            <a:ext cx="3886200" cy="64008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4788024" y="1556792"/>
            <a:ext cx="3886200" cy="640080"/>
          </a:xfrm>
        </p:spPr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Mellékszereplők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4100" b="1" dirty="0" smtClean="0"/>
              <a:t>Balga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100" dirty="0" smtClean="0"/>
              <a:t>jobbágy, akit Csongor cseléddé emel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100" dirty="0" smtClean="0"/>
              <a:t>Csongor furfangos fegyverhordozója, apródja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100" dirty="0" smtClean="0"/>
              <a:t>valóságérzete és gyakorlatiassága ellensúlyozza Csongor idealizmusát, aki még romlatlan, nem úgy mint a három vándor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100" dirty="0" smtClean="0"/>
              <a:t>életfelfogása pórias (evés-ivás a lényeges)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100" dirty="0" smtClean="0"/>
              <a:t>Böske iránti szerelme nem romantikus (házias feleséget szereti benne)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100" dirty="0"/>
              <a:t>e</a:t>
            </a:r>
            <a:r>
              <a:rPr lang="hu-HU" sz="3100" dirty="0" smtClean="0"/>
              <a:t>ttől függetlenül nem a pénz, a hatalom, vagy a hiú tudás hajtja, mert hisz a boldogságban, továbbá felesége nélkül ugyanúgy nem tud élni, akárcsak Csongor Tünde nélkül</a:t>
            </a:r>
          </a:p>
          <a:p>
            <a:endParaRPr lang="hu-HU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53012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4000" b="1" dirty="0" smtClean="0"/>
              <a:t>Ilma</a:t>
            </a:r>
            <a:r>
              <a:rPr lang="hu-HU" sz="3400" dirty="0" smtClean="0"/>
              <a:t> 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400" dirty="0" smtClean="0"/>
              <a:t>Böske néven </a:t>
            </a:r>
            <a:r>
              <a:rPr lang="hu-HU" sz="3400" dirty="0" err="1" smtClean="0"/>
              <a:t>Csongorék</a:t>
            </a:r>
            <a:r>
              <a:rPr lang="hu-HU" sz="3400" dirty="0" smtClean="0"/>
              <a:t> cselédje, Balga felesége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400" dirty="0" smtClean="0"/>
              <a:t>a tündérkirálynő </a:t>
            </a:r>
            <a:r>
              <a:rPr lang="hu-HU" sz="3400" dirty="0" smtClean="0"/>
              <a:t>udvarhölgye, kísérője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400" dirty="0" smtClean="0"/>
              <a:t>a valóságérzék </a:t>
            </a:r>
            <a:r>
              <a:rPr lang="hu-HU" sz="3400" dirty="0" smtClean="0"/>
              <a:t>megtestesítője a tapasztalatlan és naiv </a:t>
            </a:r>
            <a:r>
              <a:rPr lang="hu-HU" sz="3400" dirty="0" smtClean="0"/>
              <a:t>Tünde </a:t>
            </a:r>
            <a:r>
              <a:rPr lang="hu-HU" sz="3400" dirty="0" smtClean="0"/>
              <a:t>mellett</a:t>
            </a:r>
          </a:p>
          <a:p>
            <a:pPr>
              <a:buNone/>
            </a:pPr>
            <a:r>
              <a:rPr lang="hu-HU" sz="4000" b="1" dirty="0" smtClean="0"/>
              <a:t>Mirigy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400" dirty="0" err="1" smtClean="0"/>
              <a:t>Csongorék</a:t>
            </a:r>
            <a:r>
              <a:rPr lang="hu-HU" sz="3400" dirty="0" smtClean="0"/>
              <a:t> cselédje, aki irigy a fiatalokra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400" dirty="0" smtClean="0"/>
              <a:t>a mesebeli boszorkány megtestesítője, aki át tud változni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400" dirty="0" smtClean="0"/>
              <a:t>a boldogságra, szerelemre veszélyes allegorikus alak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hu-HU" sz="3400" dirty="0" smtClean="0"/>
              <a:t>Mirigy a darab szimbólumrendszerében az ártó démon, minden nemes törekvés akadályozója, az életünket, sorsunkat tönkretenni akaró, véletlenszerűen befolyásoló ember alatti erők képviselője. Elveszítve Tündét az “</a:t>
            </a:r>
            <a:r>
              <a:rPr lang="hu-HU" sz="3400" i="1" dirty="0" smtClean="0"/>
              <a:t>égi</a:t>
            </a:r>
            <a:r>
              <a:rPr lang="hu-HU" sz="3400" dirty="0" smtClean="0"/>
              <a:t> </a:t>
            </a:r>
            <a:r>
              <a:rPr lang="hu-HU" sz="3400" i="1" dirty="0" smtClean="0"/>
              <a:t>szépet</a:t>
            </a:r>
            <a:r>
              <a:rPr lang="hu-HU" sz="3400" dirty="0" smtClean="0"/>
              <a:t>“, vágyát már meg tudja nevezni, de hogy “</a:t>
            </a:r>
            <a:r>
              <a:rPr lang="hu-HU" sz="3400" i="1" dirty="0" smtClean="0"/>
              <a:t>Tündérhon</a:t>
            </a:r>
            <a:r>
              <a:rPr lang="hu-HU" sz="3400" dirty="0" smtClean="0"/>
              <a:t>” hol található, hogyan érhető el, azt nem tudja</a:t>
            </a:r>
          </a:p>
          <a:p>
            <a:endParaRPr lang="hu-HU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117</TotalTime>
  <Words>404</Words>
  <Application>Microsoft Office PowerPoint</Application>
  <PresentationFormat>Diavetítés a képernyőre (4:3 oldalarány)</PresentationFormat>
  <Paragraphs>62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Medián</vt:lpstr>
      <vt:lpstr>Nemzeti színháztörténeti vetélkedő - I. Forduló</vt:lpstr>
      <vt:lpstr>Színháztörténet</vt:lpstr>
      <vt:lpstr>3. dia</vt:lpstr>
      <vt:lpstr>4. dia</vt:lpstr>
      <vt:lpstr>Szerző: Sík Ferenc</vt:lpstr>
      <vt:lpstr>Főszereplők</vt:lpstr>
      <vt:lpstr>Mellékszereplők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17</cp:revision>
  <dcterms:created xsi:type="dcterms:W3CDTF">2016-03-08T15:26:15Z</dcterms:created>
  <dcterms:modified xsi:type="dcterms:W3CDTF">2016-03-19T09:54:29Z</dcterms:modified>
</cp:coreProperties>
</file>